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A3A37-0905-6242-AEFA-885009DD9308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80489-0913-4A4D-A88F-1674EDE69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3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80489-0913-4A4D-A88F-1674EDE692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1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1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9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0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4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0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9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0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3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6A225-4215-43AC-BAA5-031A50524380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684BD-8EA9-437D-8A82-FE74E422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7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4.bp.blogspot.com/_pKFEEX6T1AU/S8S9RqSzYcI/AAAAAAAAACE/__q43tvl6nU/s1600/earth.gif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dailymeal.com/unexpected-table-manners-around-world-slideshow-5" TargetMode="External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Rounded MT Bold" pitchFamily="34" charset="0"/>
              </a:rPr>
              <a:t>Today  I will be introducing our research project: 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sz="4800" dirty="0" smtClean="0">
                <a:latin typeface="Arial Rounded MT Bold" pitchFamily="34" charset="0"/>
              </a:rPr>
              <a:t>“</a:t>
            </a:r>
            <a:r>
              <a:rPr lang="en-US" sz="5400" dirty="0" smtClean="0">
                <a:latin typeface="Arial Rounded MT Bold" pitchFamily="34" charset="0"/>
              </a:rPr>
              <a:t>Food Around the World”</a:t>
            </a:r>
            <a:r>
              <a:rPr lang="en-US" sz="4800" dirty="0" smtClean="0">
                <a:latin typeface="Arial Rounded MT Bold" pitchFamily="34" charset="0"/>
              </a:rPr>
              <a:t/>
            </a:r>
            <a:br>
              <a:rPr lang="en-US" sz="4800" dirty="0" smtClean="0">
                <a:latin typeface="Arial Rounded MT Bold" pitchFamily="34" charset="0"/>
              </a:rPr>
            </a:br>
            <a:r>
              <a:rPr lang="en-US" sz="4800" dirty="0" smtClean="0">
                <a:latin typeface="Arial Rounded MT Bold" pitchFamily="34" charset="0"/>
              </a:rPr>
              <a:t/>
            </a:r>
            <a:br>
              <a:rPr lang="en-US" sz="4800" dirty="0" smtClean="0">
                <a:latin typeface="Arial Rounded MT Bold" pitchFamily="34" charset="0"/>
              </a:rPr>
            </a:br>
            <a:endParaRPr lang="en-US" sz="48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pic>
        <p:nvPicPr>
          <p:cNvPr id="1026" name="Picture 2" descr="http://4.bp.blogspot.com/_pKFEEX6T1AU/S8S9RqSzYcI/AAAAAAAAACE/__q43tvl6nU/s320/earth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343399"/>
            <a:ext cx="2514600" cy="2514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796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172200" cy="1828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erlin Sans FB Demi" pitchFamily="34" charset="0"/>
              </a:rPr>
              <a:t>Food Around the </a:t>
            </a:r>
            <a:br>
              <a:rPr lang="en-US" sz="5400" dirty="0" smtClean="0">
                <a:latin typeface="Berlin Sans FB Demi" pitchFamily="34" charset="0"/>
              </a:rPr>
            </a:br>
            <a:r>
              <a:rPr lang="en-US" sz="5400" dirty="0" smtClean="0">
                <a:latin typeface="Berlin Sans FB Demi" pitchFamily="34" charset="0"/>
              </a:rPr>
              <a:t>World</a:t>
            </a:r>
            <a:endParaRPr lang="en-US" sz="5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Today’s Learning Targets:</a:t>
            </a:r>
          </a:p>
          <a:p>
            <a:pPr>
              <a:buNone/>
            </a:pPr>
            <a:r>
              <a:rPr lang="en-US" dirty="0" smtClean="0"/>
              <a:t>Students will….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*understand the meaning of culture, customs and traditions.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*compare &amp; contrast </a:t>
            </a:r>
            <a:r>
              <a:rPr lang="en-US" dirty="0" smtClean="0"/>
              <a:t>Canadian</a:t>
            </a:r>
            <a:r>
              <a:rPr lang="en-US" dirty="0" smtClean="0"/>
              <a:t> </a:t>
            </a:r>
            <a:r>
              <a:rPr lang="en-US" dirty="0" smtClean="0"/>
              <a:t>table manners with other countries around the world.</a:t>
            </a:r>
          </a:p>
          <a:p>
            <a:pPr>
              <a:buNone/>
            </a:pPr>
            <a:r>
              <a:rPr lang="en-US" dirty="0" smtClean="0"/>
              <a:t> *choose a country of interest to study its customs &amp; traditions associated with foods &amp; eating habits.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http://opticalvisionresources.com/wp-content/uploads/2011/03/multicultural-children-thumb8869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0"/>
            <a:ext cx="2857500" cy="2724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187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hedailymeal.com/sites/default/files/slides/afghanistan-flickr-todd-hu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62600" cy="3606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733800"/>
            <a:ext cx="9144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 Rounded MT Bold" pitchFamily="34" charset="0"/>
              </a:rPr>
              <a:t>Table manners in Afghanistan </a:t>
            </a:r>
            <a:r>
              <a:rPr lang="en-US" sz="2400" dirty="0" smtClean="0">
                <a:latin typeface="Arial Rounded MT Bold" pitchFamily="34" charset="0"/>
              </a:rPr>
              <a:t>state </a:t>
            </a:r>
            <a:r>
              <a:rPr lang="en-US" sz="2400" dirty="0">
                <a:latin typeface="Arial Rounded MT Bold" pitchFamily="34" charset="0"/>
              </a:rPr>
              <a:t>that </a:t>
            </a:r>
            <a:r>
              <a:rPr lang="en-US" sz="2400" b="1" dirty="0">
                <a:latin typeface="Arial Rounded MT Bold" pitchFamily="34" charset="0"/>
              </a:rPr>
              <a:t>guests</a:t>
            </a:r>
            <a:r>
              <a:rPr lang="en-US" sz="2400" dirty="0">
                <a:latin typeface="Arial Rounded MT Bold" pitchFamily="34" charset="0"/>
              </a:rPr>
              <a:t> are supposed to </a:t>
            </a:r>
            <a:r>
              <a:rPr lang="en-US" sz="2400" b="1" dirty="0">
                <a:latin typeface="Arial Rounded MT Bold" pitchFamily="34" charset="0"/>
              </a:rPr>
              <a:t>eat first</a:t>
            </a:r>
            <a:r>
              <a:rPr lang="en-US" sz="2400" dirty="0">
                <a:latin typeface="Arial Rounded MT Bold" pitchFamily="34" charset="0"/>
              </a:rPr>
              <a:t>, </a:t>
            </a:r>
            <a:r>
              <a:rPr lang="en-US" sz="2400" b="1" dirty="0">
                <a:latin typeface="Arial Rounded MT Bold" pitchFamily="34" charset="0"/>
              </a:rPr>
              <a:t>eat the most</a:t>
            </a:r>
            <a:r>
              <a:rPr lang="en-US" sz="2400" dirty="0">
                <a:latin typeface="Arial Rounded MT Bold" pitchFamily="34" charset="0"/>
              </a:rPr>
              <a:t>, and should be </a:t>
            </a:r>
            <a:r>
              <a:rPr lang="en-US" sz="2400" b="1" dirty="0">
                <a:latin typeface="Arial Rounded MT Bold" pitchFamily="34" charset="0"/>
              </a:rPr>
              <a:t>seated furthest from the door</a:t>
            </a:r>
            <a:r>
              <a:rPr lang="en-US" sz="2400" dirty="0">
                <a:latin typeface="Arial Rounded MT Bold" pitchFamily="34" charset="0"/>
              </a:rPr>
              <a:t>. Guests who accidentally drop their bread should pick it up, kiss it, and raise it to their foreheads before setting it back down. </a:t>
            </a:r>
            <a:r>
              <a:rPr lang="en-US" sz="2400" dirty="0" smtClean="0">
                <a:latin typeface="Arial Rounded MT Bold" pitchFamily="34" charset="0"/>
              </a:rPr>
              <a:t>Also</a:t>
            </a:r>
            <a:r>
              <a:rPr lang="en-US" sz="2400" b="1" dirty="0" smtClean="0">
                <a:latin typeface="Arial Rounded MT Bold" pitchFamily="34" charset="0"/>
              </a:rPr>
              <a:t>, </a:t>
            </a:r>
            <a:r>
              <a:rPr lang="en-US" sz="2400" b="1" dirty="0">
                <a:latin typeface="Arial Rounded MT Bold" pitchFamily="34" charset="0"/>
              </a:rPr>
              <a:t>food is only eaten with the right hand</a:t>
            </a:r>
            <a:r>
              <a:rPr lang="en-US" sz="2400" dirty="0">
                <a:latin typeface="Arial Rounded MT Bold" pitchFamily="34" charset="0"/>
              </a:rPr>
              <a:t>, </a:t>
            </a:r>
            <a:r>
              <a:rPr lang="en-US" sz="2400" dirty="0" smtClean="0">
                <a:latin typeface="Arial Rounded MT Bold" pitchFamily="34" charset="0"/>
              </a:rPr>
              <a:t>because </a:t>
            </a:r>
            <a:r>
              <a:rPr lang="en-US" sz="2400" dirty="0">
                <a:latin typeface="Arial Rounded MT Bold" pitchFamily="34" charset="0"/>
              </a:rPr>
              <a:t>the left hand has a disgraced reputation for its involvement with bathroom related activities</a:t>
            </a:r>
            <a:r>
              <a:rPr lang="en-US" sz="2400" dirty="0" smtClean="0">
                <a:latin typeface="Arial Rounded MT Bold" pitchFamily="34" charset="0"/>
              </a:rPr>
              <a:t>.</a:t>
            </a:r>
          </a:p>
          <a:p>
            <a:endParaRPr lang="en-US" sz="2400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1400" dirty="0" smtClean="0">
                <a:hlinkClick r:id="rId3"/>
              </a:rPr>
              <a:t>http://www.thedailymeal.com/unexpected-table-manners-around-world-slideshow-5#nogo#ixzz1HSYGPIkz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9324608" flipV="1">
            <a:off x="5507610" y="2393562"/>
            <a:ext cx="3628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Afghanistan</a:t>
            </a:r>
            <a:endParaRPr lang="en-US" sz="4800" b="1" dirty="0"/>
          </a:p>
        </p:txBody>
      </p:sp>
      <p:pic>
        <p:nvPicPr>
          <p:cNvPr id="3074" name="Picture 2" descr="World Ma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0"/>
            <a:ext cx="3571875" cy="2090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404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39895"/>
              </p:ext>
            </p:extLst>
          </p:nvPr>
        </p:nvGraphicFramePr>
        <p:xfrm>
          <a:off x="457201" y="762000"/>
          <a:ext cx="8381998" cy="3366138"/>
        </p:xfrm>
        <a:graphic>
          <a:graphicData uri="http://schemas.openxmlformats.org/drawingml/2006/table">
            <a:tbl>
              <a:tblPr/>
              <a:tblGrid>
                <a:gridCol w="1289538"/>
                <a:gridCol w="2063788"/>
                <a:gridCol w="1676224"/>
                <a:gridCol w="1676224"/>
                <a:gridCol w="1676224"/>
              </a:tblGrid>
              <a:tr h="3830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Content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Cookbook contains all relevant information.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Cookbook is missing one piece of information.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Cookbook is missing 2 or more pieces of information.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Cookbook is missing most of the relevant information.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3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Writing Conventions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Student used correct grammar, correct spelling and punctuation?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Student has very few  grammar, spelling or punctuation errors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Student has many grammar, spelling &amp; punctuation errors.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Student did not proofread cookbook and turned in with multiple errors.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3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Design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Cookbook is easy to read, pages are pleasing to look at, and student used appropriate graphics to enhance pages.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Cookbook is designed fairly well.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Cookbook is cluttered.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Cookbook is not finished.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98" marR="51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76200" y="4218405"/>
            <a:ext cx="8915400" cy="26966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Content Required: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The name and picture of your country, its flag.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Some of your country’s traditional dinner table etiquette (manners)?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Common foods eaten at breakfast, lunch and/or dinner.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Breakfast, lunch, &amp; dinner in your country’s native language. (if applicable)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Interesting fact having to do with foods, eating, table manners.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i="1" dirty="0">
                <a:ea typeface="Calibri"/>
                <a:cs typeface="Times New Roman"/>
              </a:rPr>
              <a:t>Recipe Page</a:t>
            </a:r>
            <a:r>
              <a:rPr lang="en-US" dirty="0">
                <a:ea typeface="Calibri"/>
                <a:cs typeface="Times New Roman"/>
              </a:rPr>
              <a:t>: Name of country, name of recipe, picture of dish, ingredients and directions. </a:t>
            </a:r>
            <a:r>
              <a:rPr lang="en-US" b="1" dirty="0">
                <a:ea typeface="Calibri"/>
                <a:cs typeface="Times New Roman"/>
              </a:rPr>
              <a:t>This page will be going into a Cookbook</a:t>
            </a:r>
            <a:r>
              <a:rPr lang="en-US" b="1" dirty="0" smtClean="0">
                <a:ea typeface="Calibri"/>
                <a:cs typeface="Times New Roman"/>
              </a:rPr>
              <a:t>!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Foods Around the World Rubric</a:t>
            </a:r>
            <a:endParaRPr lang="en-US" sz="3600" b="1" dirty="0"/>
          </a:p>
        </p:txBody>
      </p:sp>
      <p:pic>
        <p:nvPicPr>
          <p:cNvPr id="1027" name="Picture 3" descr="http://dclips.fundraw.com/zobo500dir/libro_di_ricette_di_cuc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419600"/>
            <a:ext cx="1219200" cy="1349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674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2192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assignment is due on the last day of class. Please send it to: </a:t>
            </a:r>
          </a:p>
          <a:p>
            <a:endParaRPr lang="en-US" sz="2400" dirty="0"/>
          </a:p>
          <a:p>
            <a:r>
              <a:rPr lang="en-US" sz="2400" dirty="0" err="1" smtClean="0"/>
              <a:t>jurudolph@educbe.ca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4924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412</Words>
  <Application>Microsoft Macintosh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Today  I will be introducing our research project:  “Food Around the World”  </vt:lpstr>
      <vt:lpstr>Food Around the  World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Weber</dc:creator>
  <cp:lastModifiedBy>CBE CBE</cp:lastModifiedBy>
  <cp:revision>4</cp:revision>
  <dcterms:created xsi:type="dcterms:W3CDTF">2012-05-28T23:20:27Z</dcterms:created>
  <dcterms:modified xsi:type="dcterms:W3CDTF">2017-12-21T21:41:32Z</dcterms:modified>
</cp:coreProperties>
</file>